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70" r:id="rId1"/>
  </p:sldMasterIdLst>
  <p:notesMasterIdLst>
    <p:notesMasterId r:id="rId35"/>
  </p:notesMasterIdLst>
  <p:handoutMasterIdLst>
    <p:handoutMasterId r:id="rId36"/>
  </p:handoutMasterIdLst>
  <p:sldIdLst>
    <p:sldId id="398" r:id="rId2"/>
    <p:sldId id="361" r:id="rId3"/>
    <p:sldId id="265" r:id="rId4"/>
    <p:sldId id="350" r:id="rId5"/>
    <p:sldId id="363" r:id="rId6"/>
    <p:sldId id="345" r:id="rId7"/>
    <p:sldId id="365" r:id="rId8"/>
    <p:sldId id="375" r:id="rId9"/>
    <p:sldId id="379" r:id="rId10"/>
    <p:sldId id="364" r:id="rId11"/>
    <p:sldId id="395" r:id="rId12"/>
    <p:sldId id="352" r:id="rId13"/>
    <p:sldId id="376" r:id="rId14"/>
    <p:sldId id="368" r:id="rId15"/>
    <p:sldId id="369" r:id="rId16"/>
    <p:sldId id="370" r:id="rId17"/>
    <p:sldId id="373" r:id="rId18"/>
    <p:sldId id="380" r:id="rId19"/>
    <p:sldId id="381" r:id="rId20"/>
    <p:sldId id="382" r:id="rId21"/>
    <p:sldId id="383" r:id="rId22"/>
    <p:sldId id="386" r:id="rId23"/>
    <p:sldId id="397" r:id="rId24"/>
    <p:sldId id="387" r:id="rId25"/>
    <p:sldId id="388" r:id="rId26"/>
    <p:sldId id="389" r:id="rId27"/>
    <p:sldId id="390" r:id="rId28"/>
    <p:sldId id="391" r:id="rId29"/>
    <p:sldId id="392" r:id="rId30"/>
    <p:sldId id="393" r:id="rId31"/>
    <p:sldId id="394" r:id="rId32"/>
    <p:sldId id="378" r:id="rId33"/>
    <p:sldId id="396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0103"/>
    <a:srgbClr val="9D0001"/>
    <a:srgbClr val="548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F6805B-BEFB-D04E-9601-DD31B8F25F41}" v="1" dt="2023-07-11T16:14:20.8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34"/>
    <p:restoredTop sz="94626"/>
  </p:normalViewPr>
  <p:slideViewPr>
    <p:cSldViewPr snapToGrid="0" snapToObjects="1">
      <p:cViewPr varScale="1">
        <p:scale>
          <a:sx n="121" d="100"/>
          <a:sy n="121" d="100"/>
        </p:scale>
        <p:origin x="11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0" d="100"/>
          <a:sy n="80" d="100"/>
        </p:scale>
        <p:origin x="3656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eller, Nicola F" userId="09927a30-f52b-4007-a02a-c051782fbddc" providerId="ADAL" clId="{FFF6805B-BEFB-D04E-9601-DD31B8F25F41}"/>
    <pc:docChg chg="modSld">
      <pc:chgData name="Mueller, Nicola F" userId="09927a30-f52b-4007-a02a-c051782fbddc" providerId="ADAL" clId="{FFF6805B-BEFB-D04E-9601-DD31B8F25F41}" dt="2023-07-11T16:14:23.952" v="2"/>
      <pc:docMkLst>
        <pc:docMk/>
      </pc:docMkLst>
      <pc:sldChg chg="addSp delSp modSp mod">
        <pc:chgData name="Mueller, Nicola F" userId="09927a30-f52b-4007-a02a-c051782fbddc" providerId="ADAL" clId="{FFF6805B-BEFB-D04E-9601-DD31B8F25F41}" dt="2023-07-11T16:14:23.952" v="2"/>
        <pc:sldMkLst>
          <pc:docMk/>
          <pc:sldMk cId="2675816515" sldId="361"/>
        </pc:sldMkLst>
        <pc:spChg chg="add del mod">
          <ac:chgData name="Mueller, Nicola F" userId="09927a30-f52b-4007-a02a-c051782fbddc" providerId="ADAL" clId="{FFF6805B-BEFB-D04E-9601-DD31B8F25F41}" dt="2023-07-11T16:14:23.952" v="2"/>
          <ac:spMkLst>
            <pc:docMk/>
            <pc:sldMk cId="2675816515" sldId="361"/>
            <ac:spMk id="5" creationId="{0E646849-A817-1AD1-7500-4F298866430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8679DFE-8518-9D49-9E50-AC45C5B97A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AF0FC4-10CC-C44E-A663-413C364BE7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480B8A-FD9C-1344-8D25-71D587D00BBF}" type="datetimeFigureOut">
              <a:rPr lang="en-US" smtClean="0"/>
              <a:t>7/11/23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3B526C-DAF2-1345-8098-EFB07DED94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126601-796B-B246-9463-C19BE5A837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E0EDA9-C391-2646-87B8-C678BCF4A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2413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8E027D-5D5E-2B46-B17E-8CB4CE09937A}" type="datetimeFigureOut">
              <a:rPr lang="en-US" smtClean="0"/>
              <a:t>7/11/23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2CAA7-DC55-764C-A766-97E517439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96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2CAA7-DC55-764C-A766-97E51743974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25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Julia Palacios</a:t>
            </a:r>
          </a:p>
        </p:txBody>
      </p:sp>
    </p:spTree>
    <p:extLst>
      <p:ext uri="{BB962C8B-B14F-4D97-AF65-F5344CB8AC3E}">
        <p14:creationId xmlns:p14="http://schemas.microsoft.com/office/powerpoint/2010/main" val="3160970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354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613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Julia Palacios</a:t>
            </a:r>
          </a:p>
        </p:txBody>
      </p:sp>
    </p:spTree>
    <p:extLst>
      <p:ext uri="{BB962C8B-B14F-4D97-AF65-F5344CB8AC3E}">
        <p14:creationId xmlns:p14="http://schemas.microsoft.com/office/powerpoint/2010/main" val="3275104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26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7/11/23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28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447314" y="6356350"/>
            <a:ext cx="2743200" cy="365125"/>
          </a:xfrm>
        </p:spPr>
        <p:txBody>
          <a:bodyPr/>
          <a:lstStyle/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249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760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7/11/23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899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584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925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F19F1-9E09-1441-8A0C-BC1B12014C25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0534FC-4B4F-F240-79A0-9DB7953EE2CA}"/>
              </a:ext>
            </a:extLst>
          </p:cNvPr>
          <p:cNvSpPr/>
          <p:nvPr userDrawn="1"/>
        </p:nvSpPr>
        <p:spPr>
          <a:xfrm>
            <a:off x="0" y="6311900"/>
            <a:ext cx="12192000" cy="541699"/>
          </a:xfrm>
          <a:prstGeom prst="rect">
            <a:avLst/>
          </a:prstGeom>
          <a:solidFill>
            <a:srgbClr val="9601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8971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1" r:id="rId1"/>
    <p:sldLayoutId id="2147484172" r:id="rId2"/>
    <p:sldLayoutId id="2147484173" r:id="rId3"/>
    <p:sldLayoutId id="2147484174" r:id="rId4"/>
    <p:sldLayoutId id="2147484175" r:id="rId5"/>
    <p:sldLayoutId id="2147484176" r:id="rId6"/>
    <p:sldLayoutId id="2147484177" r:id="rId7"/>
    <p:sldLayoutId id="2147484178" r:id="rId8"/>
    <p:sldLayoutId id="2147484179" r:id="rId9"/>
    <p:sldLayoutId id="2147484180" r:id="rId10"/>
    <p:sldLayoutId id="21474841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BFF7B-4259-0443-868E-F73325615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789" y="2431375"/>
            <a:ext cx="11214100" cy="1565514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1">
                    <a:lumMod val="75000"/>
                  </a:schemeClr>
                </a:solidFill>
              </a:rPr>
              <a:t>Module 4: Evolutionary Dynamics and Molecular Epidemiology of Viruses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2F599A-1CFF-3A46-A85A-5632050D79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5839" y="3996889"/>
            <a:ext cx="9144000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Instructors: Julia A. Palacios and Nicola Müeller</a:t>
            </a:r>
          </a:p>
          <a:p>
            <a:endParaRPr lang="en-US" dirty="0"/>
          </a:p>
        </p:txBody>
      </p:sp>
      <p:pic>
        <p:nvPicPr>
          <p:cNvPr id="7" name="Picture 6" descr="A blue circle with a city skyline and text&#10;&#10;Description automatically generated">
            <a:extLst>
              <a:ext uri="{FF2B5EF4-FFF2-40B4-BE49-F238E27FC236}">
                <a16:creationId xmlns:a16="http://schemas.microsoft.com/office/drawing/2014/main" id="{0DF1DF0B-875E-B156-6309-49D31BED6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0" y="0"/>
            <a:ext cx="2489200" cy="246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35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364DF3-B625-4F4D-896E-E8291071B8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58" b="51327"/>
          <a:stretch/>
        </p:blipFill>
        <p:spPr>
          <a:xfrm>
            <a:off x="1724846" y="1690690"/>
            <a:ext cx="8742308" cy="189071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711801C-AB9F-0645-BEFC-827EEC3F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10332"/>
            <a:ext cx="11950700" cy="1325563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Statistical phylogenetics seeks to infer the phylogeny from molecular data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6AE597-2807-CF41-A1F3-8E9A9D391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2506662"/>
            <a:ext cx="7886700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Genealogies inform about past evolutionary history.</a:t>
            </a:r>
          </a:p>
          <a:p>
            <a:pPr lvl="1"/>
            <a:r>
              <a:rPr lang="en-US" dirty="0"/>
              <a:t>Ancestry</a:t>
            </a:r>
          </a:p>
          <a:p>
            <a:pPr lvl="1"/>
            <a:r>
              <a:rPr lang="en-US" dirty="0"/>
              <a:t>Signatures of selection</a:t>
            </a:r>
          </a:p>
          <a:p>
            <a:pPr lvl="1"/>
            <a:r>
              <a:rPr lang="en-US" dirty="0"/>
              <a:t>Population structure</a:t>
            </a:r>
          </a:p>
          <a:p>
            <a:pPr lvl="1"/>
            <a:r>
              <a:rPr lang="en-US" dirty="0"/>
              <a:t>Population history</a:t>
            </a:r>
          </a:p>
        </p:txBody>
      </p:sp>
    </p:spTree>
    <p:extLst>
      <p:ext uri="{BB962C8B-B14F-4D97-AF65-F5344CB8AC3E}">
        <p14:creationId xmlns:p14="http://schemas.microsoft.com/office/powerpoint/2010/main" val="3799108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C9D009-8A9D-E041-8B18-576BCA3CE6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74"/>
          <a:stretch/>
        </p:blipFill>
        <p:spPr>
          <a:xfrm>
            <a:off x="2050102" y="1273132"/>
            <a:ext cx="7246298" cy="50337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A385BB-BD06-D80B-56C0-10429F1E9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0" y="0"/>
            <a:ext cx="11298979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Phylodynamic patterns inform about selection and population structure</a:t>
            </a:r>
          </a:p>
        </p:txBody>
      </p:sp>
    </p:spTree>
    <p:extLst>
      <p:ext uri="{BB962C8B-B14F-4D97-AF65-F5344CB8AC3E}">
        <p14:creationId xmlns:p14="http://schemas.microsoft.com/office/powerpoint/2010/main" val="1292740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260AE1-37E2-1448-85D8-529D7F3C52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62" t="48947" r="46234"/>
          <a:stretch/>
        </p:blipFill>
        <p:spPr>
          <a:xfrm>
            <a:off x="4397829" y="1508166"/>
            <a:ext cx="6024145" cy="461950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5359583-A4DA-D64E-AE76-CBDDF40067C8}"/>
              </a:ext>
            </a:extLst>
          </p:cNvPr>
          <p:cNvSpPr txBox="1">
            <a:spLocks/>
          </p:cNvSpPr>
          <p:nvPr/>
        </p:nvSpPr>
        <p:spPr>
          <a:xfrm>
            <a:off x="342900" y="428816"/>
            <a:ext cx="11506200" cy="735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process of substitutions superimposed on the genealogy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generates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observed sequences at the tips of the genealogy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FC3F6B-54B1-7540-8F57-88164AE43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872717"/>
            <a:ext cx="5763961" cy="142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63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D93EFE-F613-B943-884F-7FD420383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-4206"/>
            <a:ext cx="8737600" cy="5981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DAE0BB-F155-6B4E-BB00-82844E8F3ED5}"/>
              </a:ext>
            </a:extLst>
          </p:cNvPr>
          <p:cNvSpPr txBox="1"/>
          <p:nvPr/>
        </p:nvSpPr>
        <p:spPr>
          <a:xfrm>
            <a:off x="3373350" y="5977494"/>
            <a:ext cx="1992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Coalescent Process</a:t>
            </a:r>
          </a:p>
        </p:txBody>
      </p:sp>
    </p:spTree>
    <p:extLst>
      <p:ext uri="{BB962C8B-B14F-4D97-AF65-F5344CB8AC3E}">
        <p14:creationId xmlns:p14="http://schemas.microsoft.com/office/powerpoint/2010/main" val="2124270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DF2C0-ACC7-F249-8FA7-DF588E8B3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78867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Example 1: Hepatitis C in Egypt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A5EBCF-B3CE-594B-A511-04B2777555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03"/>
          <a:stretch/>
        </p:blipFill>
        <p:spPr>
          <a:xfrm>
            <a:off x="1524000" y="932014"/>
            <a:ext cx="9144000" cy="534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01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F3A490-B496-F14D-8E4B-567515A5E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522111"/>
            <a:ext cx="9144000" cy="58137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1DF2C0-ACC7-F249-8FA7-DF588E8B3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78867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Example 1: Hepatitis C in Egypt</a:t>
            </a:r>
          </a:p>
        </p:txBody>
      </p:sp>
    </p:spTree>
    <p:extLst>
      <p:ext uri="{BB962C8B-B14F-4D97-AF65-F5344CB8AC3E}">
        <p14:creationId xmlns:p14="http://schemas.microsoft.com/office/powerpoint/2010/main" val="1791473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F3A490-B496-F14D-8E4B-567515A5E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522111"/>
            <a:ext cx="9144000" cy="58137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1DF2C0-ACC7-F249-8FA7-DF588E8B3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78867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Example 1: Hepatitis C in Egypt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326FE0-5366-4B44-ABF3-0C1D70D2DE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4" b="5670"/>
          <a:stretch/>
        </p:blipFill>
        <p:spPr>
          <a:xfrm>
            <a:off x="1981200" y="1205859"/>
            <a:ext cx="5143500" cy="513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58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DF2C0-ACC7-F249-8FA7-DF588E8B3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78867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Example 2: Influenza in NY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E349BF-DDB1-234A-9293-8D74526E6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36607"/>
            <a:ext cx="8229600" cy="532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50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5D324-78DD-C549-8F8C-5A981B56D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Bayesian Evolutionary Analysis by Sampling Trees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B5B30A-8275-4C46-9A54-D39E9E2BE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1" y="1690689"/>
            <a:ext cx="7338951" cy="24267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3E42FA-2DC9-DD43-960B-566CC74E6DEE}"/>
              </a:ext>
            </a:extLst>
          </p:cNvPr>
          <p:cNvSpPr txBox="1"/>
          <p:nvPr/>
        </p:nvSpPr>
        <p:spPr>
          <a:xfrm>
            <a:off x="5691497" y="3932769"/>
            <a:ext cx="1590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Birth-death prior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26B48B-ED00-7F4E-8ABE-AF74B2CC09FC}"/>
              </a:ext>
            </a:extLst>
          </p:cNvPr>
          <p:cNvSpPr txBox="1"/>
          <p:nvPr/>
        </p:nvSpPr>
        <p:spPr>
          <a:xfrm>
            <a:off x="7470586" y="3948158"/>
            <a:ext cx="30977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Piece-wise constant (deterministic)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C5C974-5C7A-7749-8709-E76C1EB53924}"/>
              </a:ext>
            </a:extLst>
          </p:cNvPr>
          <p:cNvSpPr txBox="1"/>
          <p:nvPr/>
        </p:nvSpPr>
        <p:spPr>
          <a:xfrm>
            <a:off x="7470585" y="4161141"/>
            <a:ext cx="15422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Parametric prior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9F72F6-1615-1241-AE72-0DEDB6DEB6A7}"/>
              </a:ext>
            </a:extLst>
          </p:cNvPr>
          <p:cNvSpPr txBox="1"/>
          <p:nvPr/>
        </p:nvSpPr>
        <p:spPr>
          <a:xfrm>
            <a:off x="2860981" y="3686548"/>
            <a:ext cx="942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Posterior</a:t>
            </a:r>
          </a:p>
        </p:txBody>
      </p:sp>
    </p:spTree>
    <p:extLst>
      <p:ext uri="{BB962C8B-B14F-4D97-AF65-F5344CB8AC3E}">
        <p14:creationId xmlns:p14="http://schemas.microsoft.com/office/powerpoint/2010/main" val="2013675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5D324-78DD-C549-8F8C-5A981B56D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-67334"/>
            <a:ext cx="78867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Frequentist vs Bayesian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D83AF-3F67-184E-8375-25DE1503C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398114"/>
            <a:ext cx="7886700" cy="4351338"/>
          </a:xfrm>
        </p:spPr>
        <p:txBody>
          <a:bodyPr/>
          <a:lstStyle/>
          <a:p>
            <a:r>
              <a:rPr lang="en-US" dirty="0"/>
              <a:t>Frequentist</a:t>
            </a:r>
          </a:p>
          <a:p>
            <a:pPr lvl="1"/>
            <a:r>
              <a:rPr lang="en-US" dirty="0"/>
              <a:t>Probability is interpreted as long run frequency. </a:t>
            </a:r>
          </a:p>
          <a:p>
            <a:pPr lvl="1"/>
            <a:r>
              <a:rPr lang="en-US" dirty="0"/>
              <a:t>The goal is to create procedures with long run guarantees.</a:t>
            </a:r>
          </a:p>
          <a:p>
            <a:pPr lvl="1"/>
            <a:r>
              <a:rPr lang="en-US" dirty="0"/>
              <a:t>Procedures are random while parameters are fixed and unknown</a:t>
            </a:r>
          </a:p>
          <a:p>
            <a:r>
              <a:rPr lang="en-US" dirty="0"/>
              <a:t>Bayesian</a:t>
            </a:r>
          </a:p>
          <a:p>
            <a:pPr lvl="1"/>
            <a:r>
              <a:rPr lang="en-US" dirty="0"/>
              <a:t>Probability is interpreted as a measure of subjective degree of belief</a:t>
            </a:r>
          </a:p>
          <a:p>
            <a:pPr lvl="1"/>
            <a:r>
              <a:rPr lang="en-US" dirty="0"/>
              <a:t>Everything is regarded as random </a:t>
            </a:r>
          </a:p>
          <a:p>
            <a:pPr lvl="1"/>
            <a:r>
              <a:rPr lang="en-US" dirty="0"/>
              <a:t>Goal is to quantify and analyze degrees of belief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0BD529-BB43-784F-9164-75A0C5C1EC6B}"/>
              </a:ext>
            </a:extLst>
          </p:cNvPr>
          <p:cNvSpPr txBox="1"/>
          <p:nvPr/>
        </p:nvSpPr>
        <p:spPr>
          <a:xfrm>
            <a:off x="7328560" y="5902037"/>
            <a:ext cx="3339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Larry Wasserman –All of Statistics</a:t>
            </a:r>
          </a:p>
        </p:txBody>
      </p:sp>
    </p:spTree>
    <p:extLst>
      <p:ext uri="{BB962C8B-B14F-4D97-AF65-F5344CB8AC3E}">
        <p14:creationId xmlns:p14="http://schemas.microsoft.com/office/powerpoint/2010/main" val="3075832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05CA838-621C-9549-9776-20C21E241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A4F6E-1409-5641-BF6C-9891D086E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561673"/>
            <a:ext cx="7886700" cy="4615291"/>
          </a:xfrm>
        </p:spPr>
        <p:txBody>
          <a:bodyPr/>
          <a:lstStyle/>
          <a:p>
            <a:r>
              <a:rPr lang="en-US" dirty="0"/>
              <a:t>Slides and tutorials.</a:t>
            </a:r>
          </a:p>
          <a:p>
            <a:endParaRPr lang="en-US" dirty="0"/>
          </a:p>
          <a:p>
            <a:r>
              <a:rPr lang="en-US" dirty="0"/>
              <a:t>Break 3:00-3:30pm.</a:t>
            </a:r>
          </a:p>
          <a:p>
            <a:endParaRPr lang="en-US" dirty="0"/>
          </a:p>
          <a:p>
            <a:r>
              <a:rPr lang="en-US" dirty="0"/>
              <a:t>Enrolled: 24 graduate students, postdocs, professors and researchers.</a:t>
            </a:r>
          </a:p>
          <a:p>
            <a:endParaRPr lang="en-US" dirty="0"/>
          </a:p>
          <a:p>
            <a:r>
              <a:rPr lang="en-US" dirty="0"/>
              <a:t>Your participation is encouraged!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BDA1FB-9239-6042-A16C-E5CC2FCF2E9C}"/>
              </a:ext>
            </a:extLst>
          </p:cNvPr>
          <p:cNvSpPr/>
          <p:nvPr/>
        </p:nvSpPr>
        <p:spPr>
          <a:xfrm>
            <a:off x="2752725" y="2020629"/>
            <a:ext cx="66865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pple Braille Pinpoint 8 Dot" pitchFamily="2" charset="0"/>
              </a:rPr>
              <a:t>https://</a:t>
            </a:r>
            <a:r>
              <a:rPr lang="en-US" dirty="0" err="1">
                <a:solidFill>
                  <a:schemeClr val="accent1"/>
                </a:solidFill>
                <a:latin typeface="Apple Braille Pinpoint 8 Dot" pitchFamily="2" charset="0"/>
              </a:rPr>
              <a:t>juliapalacios.github.io</a:t>
            </a:r>
            <a:r>
              <a:rPr lang="en-US" dirty="0">
                <a:solidFill>
                  <a:schemeClr val="accent1"/>
                </a:solidFill>
                <a:latin typeface="Apple Braille Pinpoint 8 Dot" pitchFamily="2" charset="0"/>
              </a:rPr>
              <a:t>/</a:t>
            </a:r>
            <a:r>
              <a:rPr lang="en-US" dirty="0" err="1">
                <a:solidFill>
                  <a:schemeClr val="accent1"/>
                </a:solidFill>
                <a:latin typeface="Apple Braille Pinpoint 8 Dot" pitchFamily="2" charset="0"/>
              </a:rPr>
              <a:t>SISMID_EvolutionaryDynamics</a:t>
            </a:r>
            <a:r>
              <a:rPr lang="en-US" dirty="0">
                <a:solidFill>
                  <a:schemeClr val="accent1"/>
                </a:solidFill>
                <a:latin typeface="Apple Braille Pinpoint 8 Dot" pitchFamily="2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675816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22E51C-D415-5A42-94C0-67D23B534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"/>
            <a:ext cx="9144000" cy="636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148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AA48EC-7441-2940-9F38-F3FA202C3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"/>
            <a:ext cx="9144000" cy="636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45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EF7B9-2EF6-3E49-B3C7-84DF56A04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"/>
            <a:ext cx="78867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Example: Poisson-Gamma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19613-CC86-2B44-9C92-E52A4657E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113106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Suppose your observations are a realization from a Poisson distribution with parameter </a:t>
            </a:r>
            <a:r>
              <a:rPr lang="en-US" sz="2400" dirty="0">
                <a:latin typeface="Symbol" pitchFamily="2" charset="2"/>
              </a:rPr>
              <a:t>l</a:t>
            </a:r>
            <a:r>
              <a:rPr lang="en-US" sz="2400" dirty="0"/>
              <a:t> =1</a:t>
            </a:r>
          </a:p>
          <a:p>
            <a:r>
              <a:rPr lang="en-US" sz="2400" dirty="0"/>
              <a:t>You don’t know that </a:t>
            </a:r>
            <a:r>
              <a:rPr lang="en-US" sz="2400" dirty="0">
                <a:latin typeface="Symbol" pitchFamily="2" charset="2"/>
              </a:rPr>
              <a:t>l</a:t>
            </a:r>
            <a:r>
              <a:rPr lang="en-US" sz="2400" dirty="0"/>
              <a:t> =1</a:t>
            </a:r>
          </a:p>
          <a:p>
            <a:r>
              <a:rPr lang="en-US" sz="2400" dirty="0"/>
              <a:t>You have a prior belief that  </a:t>
            </a:r>
            <a:r>
              <a:rPr lang="en-US" sz="2400" dirty="0">
                <a:latin typeface="Symbol" pitchFamily="2" charset="2"/>
              </a:rPr>
              <a:t>l</a:t>
            </a:r>
            <a:r>
              <a:rPr lang="en-US" sz="2400" dirty="0"/>
              <a:t>  may behave as a Gamma(.1,1)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C1D440-ECB4-AA45-AD8C-0314E9A4A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0" y="3155950"/>
            <a:ext cx="5283200" cy="546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BF10EB-9B20-FC46-B529-1997DD7E2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23" y="4024447"/>
            <a:ext cx="7594600" cy="558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FC5D50-3DA8-144D-ADF0-D0EBBBC43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950" y="5176837"/>
            <a:ext cx="46101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169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EF7B9-2EF6-3E49-B3C7-84DF56A04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436" y="100102"/>
            <a:ext cx="7886700" cy="64866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Example: Poisson-Gamma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51CF67-500D-A648-B5D6-8C0E00C6E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45" y="1873206"/>
            <a:ext cx="8250283" cy="7381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F15054-6B07-B544-8B0F-AAC1EF5552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609"/>
          <a:stretch/>
        </p:blipFill>
        <p:spPr>
          <a:xfrm>
            <a:off x="185645" y="2611327"/>
            <a:ext cx="7107227" cy="16353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1793F3-AE8A-3B26-47A7-9C5D414392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909"/>
          <a:stretch/>
        </p:blipFill>
        <p:spPr>
          <a:xfrm>
            <a:off x="6499763" y="1442166"/>
            <a:ext cx="5506592" cy="369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24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B5B30A-8275-4C46-9A54-D39E9E2BE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274" y="1251302"/>
            <a:ext cx="7338951" cy="24267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3E42FA-2DC9-DD43-960B-566CC74E6DEE}"/>
              </a:ext>
            </a:extLst>
          </p:cNvPr>
          <p:cNvSpPr txBox="1"/>
          <p:nvPr/>
        </p:nvSpPr>
        <p:spPr>
          <a:xfrm>
            <a:off x="5632120" y="3493382"/>
            <a:ext cx="1590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Birth-death prior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26B48B-ED00-7F4E-8ABE-AF74B2CC09FC}"/>
              </a:ext>
            </a:extLst>
          </p:cNvPr>
          <p:cNvSpPr txBox="1"/>
          <p:nvPr/>
        </p:nvSpPr>
        <p:spPr>
          <a:xfrm>
            <a:off x="7411209" y="3508771"/>
            <a:ext cx="30977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Piece-wise constant (deterministic)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C5C974-5C7A-7749-8709-E76C1EB53924}"/>
              </a:ext>
            </a:extLst>
          </p:cNvPr>
          <p:cNvSpPr txBox="1"/>
          <p:nvPr/>
        </p:nvSpPr>
        <p:spPr>
          <a:xfrm>
            <a:off x="7411208" y="3721754"/>
            <a:ext cx="15422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Parametric prior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9F72F6-1615-1241-AE72-0DEDB6DEB6A7}"/>
              </a:ext>
            </a:extLst>
          </p:cNvPr>
          <p:cNvSpPr txBox="1"/>
          <p:nvPr/>
        </p:nvSpPr>
        <p:spPr>
          <a:xfrm>
            <a:off x="2801604" y="3247161"/>
            <a:ext cx="942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Posterior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0A661FF-EAC9-C368-CC91-2E425CEEE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-7261"/>
            <a:ext cx="113919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Bayesian Evolutionary Analysis by Sampling Trees</a:t>
            </a:r>
          </a:p>
        </p:txBody>
      </p:sp>
    </p:spTree>
    <p:extLst>
      <p:ext uri="{BB962C8B-B14F-4D97-AF65-F5344CB8AC3E}">
        <p14:creationId xmlns:p14="http://schemas.microsoft.com/office/powerpoint/2010/main" val="3192427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5D324-78DD-C549-8F8C-5A981B56D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-7261"/>
            <a:ext cx="113919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Bayesian Evolutionary Analysis by Sampling Trees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B5B30A-8275-4C46-9A54-D39E9E2BE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274" y="1251302"/>
            <a:ext cx="7338951" cy="24267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3E42FA-2DC9-DD43-960B-566CC74E6DEE}"/>
              </a:ext>
            </a:extLst>
          </p:cNvPr>
          <p:cNvSpPr txBox="1"/>
          <p:nvPr/>
        </p:nvSpPr>
        <p:spPr>
          <a:xfrm>
            <a:off x="5632120" y="3493382"/>
            <a:ext cx="1590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Birth-death prior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26B48B-ED00-7F4E-8ABE-AF74B2CC09FC}"/>
              </a:ext>
            </a:extLst>
          </p:cNvPr>
          <p:cNvSpPr txBox="1"/>
          <p:nvPr/>
        </p:nvSpPr>
        <p:spPr>
          <a:xfrm>
            <a:off x="7411209" y="3508771"/>
            <a:ext cx="30977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Piece-wise constant (deterministic)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C5C974-5C7A-7749-8709-E76C1EB53924}"/>
              </a:ext>
            </a:extLst>
          </p:cNvPr>
          <p:cNvSpPr txBox="1"/>
          <p:nvPr/>
        </p:nvSpPr>
        <p:spPr>
          <a:xfrm>
            <a:off x="7411208" y="3721754"/>
            <a:ext cx="15422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Parametric prior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9F72F6-1615-1241-AE72-0DEDB6DEB6A7}"/>
              </a:ext>
            </a:extLst>
          </p:cNvPr>
          <p:cNvSpPr txBox="1"/>
          <p:nvPr/>
        </p:nvSpPr>
        <p:spPr>
          <a:xfrm>
            <a:off x="2801604" y="3247161"/>
            <a:ext cx="942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Posterior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93B044-3AB7-EB49-AA37-42D082459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675" y="4273829"/>
            <a:ext cx="4914900" cy="2082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A0F7C0-5AD2-6E48-B63B-8A72728586C4}"/>
              </a:ext>
            </a:extLst>
          </p:cNvPr>
          <p:cNvSpPr txBox="1"/>
          <p:nvPr/>
        </p:nvSpPr>
        <p:spPr>
          <a:xfrm>
            <a:off x="3918205" y="4530039"/>
            <a:ext cx="1844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 of interest:</a:t>
            </a:r>
          </a:p>
        </p:txBody>
      </p:sp>
    </p:spTree>
    <p:extLst>
      <p:ext uri="{BB962C8B-B14F-4D97-AF65-F5344CB8AC3E}">
        <p14:creationId xmlns:p14="http://schemas.microsoft.com/office/powerpoint/2010/main" val="4268741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B5B30A-8275-4C46-9A54-D39E9E2BE8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615"/>
          <a:stretch/>
        </p:blipFill>
        <p:spPr>
          <a:xfrm>
            <a:off x="2152650" y="1144985"/>
            <a:ext cx="7338951" cy="15381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B051C3-46F5-2742-8431-40F153246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775" y="2684174"/>
            <a:ext cx="4356100" cy="1549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238CB1-74C0-F04B-82B3-EB9F251F2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13" y="2572302"/>
            <a:ext cx="4356100" cy="1549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7D353C-187E-1243-AF39-E551298801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420"/>
          <a:stretch/>
        </p:blipFill>
        <p:spPr>
          <a:xfrm>
            <a:off x="1996813" y="4011815"/>
            <a:ext cx="4533900" cy="22462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91AAA83-DDF4-634A-A9A5-42F8451D5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751" y="4874633"/>
            <a:ext cx="3009900" cy="965200"/>
          </a:xfrm>
          <a:prstGeom prst="rect">
            <a:avLst/>
          </a:prstGeom>
          <a:solidFill>
            <a:schemeClr val="accent2"/>
          </a:solidFill>
          <a:ln w="57150">
            <a:solidFill>
              <a:srgbClr val="FF0000"/>
            </a:solidFill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9D07885-7C9F-C4AD-8EBA-6F6D10E0E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-7261"/>
            <a:ext cx="113919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Bayesian Evolutionary Analysis by Sampling Trees</a:t>
            </a:r>
          </a:p>
        </p:txBody>
      </p:sp>
    </p:spTree>
    <p:extLst>
      <p:ext uri="{BB962C8B-B14F-4D97-AF65-F5344CB8AC3E}">
        <p14:creationId xmlns:p14="http://schemas.microsoft.com/office/powerpoint/2010/main" val="3841184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5D324-78DD-C549-8F8C-5A981B56D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8775" y="29979"/>
            <a:ext cx="78867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Markov Chain Monte Carlo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74090-4255-AF41-B244-6EEF6776A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371" y="1231669"/>
            <a:ext cx="5003629" cy="37869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81FE62-CFD3-874F-AC4D-62D30F561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720" y="1355541"/>
            <a:ext cx="3109800" cy="23020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D0EF389-1769-4649-9F91-0157BCD98AE4}"/>
              </a:ext>
            </a:extLst>
          </p:cNvPr>
          <p:cNvSpPr/>
          <p:nvPr/>
        </p:nvSpPr>
        <p:spPr>
          <a:xfrm>
            <a:off x="6524264" y="3125166"/>
            <a:ext cx="358815" cy="532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4A7058-BF28-FC4B-8AD8-A0BE321D58B5}"/>
              </a:ext>
            </a:extLst>
          </p:cNvPr>
          <p:cNvSpPr txBox="1"/>
          <p:nvPr/>
        </p:nvSpPr>
        <p:spPr>
          <a:xfrm>
            <a:off x="7698951" y="5925186"/>
            <a:ext cx="2805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Marc </a:t>
            </a:r>
            <a:r>
              <a:rPr lang="en-US" dirty="0" err="1"/>
              <a:t>Suchard</a:t>
            </a:r>
            <a:r>
              <a:rPr lang="en-US" dirty="0"/>
              <a:t> – Past SISMID</a:t>
            </a:r>
          </a:p>
        </p:txBody>
      </p:sp>
    </p:spTree>
    <p:extLst>
      <p:ext uri="{BB962C8B-B14F-4D97-AF65-F5344CB8AC3E}">
        <p14:creationId xmlns:p14="http://schemas.microsoft.com/office/powerpoint/2010/main" val="2649315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B7E4EC-9AFB-5046-8AEC-1DBD679E1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326" y="1172420"/>
            <a:ext cx="7213600" cy="4953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1D22E0E-0463-774A-B9FC-90EC62720056}"/>
              </a:ext>
            </a:extLst>
          </p:cNvPr>
          <p:cNvSpPr txBox="1">
            <a:spLocks/>
          </p:cNvSpPr>
          <p:nvPr/>
        </p:nvSpPr>
        <p:spPr>
          <a:xfrm>
            <a:off x="2094776" y="192024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Metropolis-Hastings Algorithm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B7C9B5-4DB4-1142-ADB2-DA2840E62917}"/>
              </a:ext>
            </a:extLst>
          </p:cNvPr>
          <p:cNvSpPr txBox="1"/>
          <p:nvPr/>
        </p:nvSpPr>
        <p:spPr>
          <a:xfrm>
            <a:off x="7698951" y="5936761"/>
            <a:ext cx="2805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Marc </a:t>
            </a:r>
            <a:r>
              <a:rPr lang="en-US" dirty="0" err="1"/>
              <a:t>Suchard</a:t>
            </a:r>
            <a:r>
              <a:rPr lang="en-US" dirty="0"/>
              <a:t> – Past SISMID</a:t>
            </a:r>
          </a:p>
        </p:txBody>
      </p:sp>
    </p:spTree>
    <p:extLst>
      <p:ext uri="{BB962C8B-B14F-4D97-AF65-F5344CB8AC3E}">
        <p14:creationId xmlns:p14="http://schemas.microsoft.com/office/powerpoint/2010/main" val="4271378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1D22E0E-0463-774A-B9FC-90EC62720056}"/>
              </a:ext>
            </a:extLst>
          </p:cNvPr>
          <p:cNvSpPr txBox="1">
            <a:spLocks/>
          </p:cNvSpPr>
          <p:nvPr/>
        </p:nvSpPr>
        <p:spPr>
          <a:xfrm>
            <a:off x="2094776" y="192024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Metropolis-Hastings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E52D66-0851-E248-AF8E-C93EA2F7F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076" y="866379"/>
            <a:ext cx="7658100" cy="4991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7808E6-F7DB-3043-AEF1-491B4C501598}"/>
              </a:ext>
            </a:extLst>
          </p:cNvPr>
          <p:cNvSpPr txBox="1"/>
          <p:nvPr/>
        </p:nvSpPr>
        <p:spPr>
          <a:xfrm>
            <a:off x="7698951" y="6017677"/>
            <a:ext cx="2805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Marc </a:t>
            </a:r>
            <a:r>
              <a:rPr lang="en-US" dirty="0" err="1"/>
              <a:t>Suchard</a:t>
            </a:r>
            <a:r>
              <a:rPr lang="en-US" dirty="0"/>
              <a:t> – Past SISMID</a:t>
            </a:r>
          </a:p>
        </p:txBody>
      </p:sp>
    </p:spTree>
    <p:extLst>
      <p:ext uri="{BB962C8B-B14F-4D97-AF65-F5344CB8AC3E}">
        <p14:creationId xmlns:p14="http://schemas.microsoft.com/office/powerpoint/2010/main" val="934185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2656F-C537-2D47-BF01-02826374F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9608" y="245417"/>
            <a:ext cx="8925253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Evolutionary dynamics and molecular epidemiology of viruses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35F6A-91AD-0B4D-8743-F341F24CB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430" y="157098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 goal is to:</a:t>
            </a:r>
          </a:p>
          <a:p>
            <a:r>
              <a:rPr lang="en-US" sz="2000" dirty="0">
                <a:solidFill>
                  <a:srgbClr val="FF0000"/>
                </a:solidFill>
              </a:rPr>
              <a:t>Understand patterns of transmission </a:t>
            </a:r>
            <a:r>
              <a:rPr lang="en-US" sz="2000" dirty="0"/>
              <a:t>and spread (effective population size)</a:t>
            </a:r>
          </a:p>
          <a:p>
            <a:r>
              <a:rPr lang="en-US" sz="2000" dirty="0">
                <a:solidFill>
                  <a:srgbClr val="FF0000"/>
                </a:solidFill>
              </a:rPr>
              <a:t>Estimate the rate of evolution / mutation rate</a:t>
            </a:r>
          </a:p>
          <a:p>
            <a:r>
              <a:rPr lang="en-US" sz="2000" dirty="0"/>
              <a:t>Compare evolution across pathogens</a:t>
            </a:r>
          </a:p>
          <a:p>
            <a:r>
              <a:rPr lang="en-US" sz="2000" dirty="0"/>
              <a:t>Understand the sources of molecular variation (mutation, selection, recombination)</a:t>
            </a:r>
          </a:p>
          <a:p>
            <a:r>
              <a:rPr lang="en-US" sz="2000" dirty="0">
                <a:solidFill>
                  <a:srgbClr val="FF0000"/>
                </a:solidFill>
              </a:rPr>
              <a:t>Surveillance</a:t>
            </a:r>
          </a:p>
          <a:p>
            <a:pPr marL="342900" lvl="1" indent="0">
              <a:buNone/>
            </a:pP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702BC0-70A6-DE43-8827-D38EE0A8EA41}"/>
              </a:ext>
            </a:extLst>
          </p:cNvPr>
          <p:cNvSpPr txBox="1"/>
          <p:nvPr/>
        </p:nvSpPr>
        <p:spPr>
          <a:xfrm>
            <a:off x="1347453" y="4225968"/>
            <a:ext cx="8997463" cy="132343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/>
              <a:t>Molecular epidemiology </a:t>
            </a:r>
            <a:r>
              <a:rPr lang="en-US" sz="2000" dirty="0"/>
              <a:t>and </a:t>
            </a:r>
            <a:r>
              <a:rPr lang="en-US" sz="2000" b="1" dirty="0"/>
              <a:t>phylodynamics</a:t>
            </a:r>
            <a:r>
              <a:rPr lang="en-US" sz="2000" dirty="0"/>
              <a:t> of infectious diseases aim to study </a:t>
            </a:r>
          </a:p>
          <a:p>
            <a:r>
              <a:rPr lang="en-US" sz="2000" dirty="0"/>
              <a:t>infectious disease behavior through a combination of evolutionary, epidemiological </a:t>
            </a:r>
          </a:p>
          <a:p>
            <a:r>
              <a:rPr lang="en-US" sz="2000" dirty="0"/>
              <a:t>and immunological processes from molecular variation [Holmes and Grenfell, 2009].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545398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1D22E0E-0463-774A-B9FC-90EC62720056}"/>
              </a:ext>
            </a:extLst>
          </p:cNvPr>
          <p:cNvSpPr txBox="1">
            <a:spLocks/>
          </p:cNvSpPr>
          <p:nvPr/>
        </p:nvSpPr>
        <p:spPr>
          <a:xfrm>
            <a:off x="2094776" y="192024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Transition kernels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7808E6-F7DB-3043-AEF1-491B4C501598}"/>
              </a:ext>
            </a:extLst>
          </p:cNvPr>
          <p:cNvSpPr txBox="1"/>
          <p:nvPr/>
        </p:nvSpPr>
        <p:spPr>
          <a:xfrm>
            <a:off x="7698951" y="6017677"/>
            <a:ext cx="2805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Marc </a:t>
            </a:r>
            <a:r>
              <a:rPr lang="en-US" dirty="0" err="1"/>
              <a:t>Suchard</a:t>
            </a:r>
            <a:r>
              <a:rPr lang="en-US" dirty="0"/>
              <a:t> – Past SISMID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E0425E-1179-904A-B688-E95169F61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0" y="933450"/>
            <a:ext cx="76581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648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A38990-2F1F-4943-BE01-68C8FB4AB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0" y="933450"/>
            <a:ext cx="7658100" cy="49911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98E6D52-7CF1-0149-97B7-319F08DE83F3}"/>
              </a:ext>
            </a:extLst>
          </p:cNvPr>
          <p:cNvSpPr txBox="1">
            <a:spLocks/>
          </p:cNvSpPr>
          <p:nvPr/>
        </p:nvSpPr>
        <p:spPr>
          <a:xfrm>
            <a:off x="2094776" y="192024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Posterior summaries</a:t>
            </a:r>
          </a:p>
        </p:txBody>
      </p:sp>
    </p:spTree>
    <p:extLst>
      <p:ext uri="{BB962C8B-B14F-4D97-AF65-F5344CB8AC3E}">
        <p14:creationId xmlns:p14="http://schemas.microsoft.com/office/powerpoint/2010/main" val="1201516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B54C1-81C2-384A-94BA-00EB5AA62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-109887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Book references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0251FE-EE7F-7A48-91C7-24CE21194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452" y="965117"/>
            <a:ext cx="6515100" cy="2552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3E6791-1FC4-8443-A444-F17554950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718" y="3712615"/>
            <a:ext cx="1734127" cy="24611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146515-166C-D344-82D1-DD100F804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3310" y="3610489"/>
            <a:ext cx="2019532" cy="25632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B9BDDE-D64B-1E49-941D-124222A88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8308" y="3633741"/>
            <a:ext cx="19812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742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B54C1-81C2-384A-94BA-00EB5AA62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-109887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Recent review papers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A0D614-17AC-749C-2622-3143F842C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007696"/>
            <a:ext cx="7785100" cy="2578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2F8B07-B723-BD24-64D7-AE6A481F9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777" y="3759672"/>
            <a:ext cx="8503883" cy="21585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7839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58D2034-AA35-2D49-9D40-ADBC05331A12}"/>
              </a:ext>
            </a:extLst>
          </p:cNvPr>
          <p:cNvSpPr txBox="1">
            <a:spLocks/>
          </p:cNvSpPr>
          <p:nvPr/>
        </p:nvSpPr>
        <p:spPr>
          <a:xfrm>
            <a:off x="101146" y="164048"/>
            <a:ext cx="7465530" cy="735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spread of SARS-CoV-2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18FE6D-1F5F-6F40-B458-3EEE1290C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13606"/>
            <a:ext cx="9144000" cy="463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76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72FDB2-7962-ED41-974E-E23A5A01E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900" y="144079"/>
            <a:ext cx="4229100" cy="25654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58D2034-AA35-2D49-9D40-ADBC05331A12}"/>
              </a:ext>
            </a:extLst>
          </p:cNvPr>
          <p:cNvSpPr txBox="1">
            <a:spLocks/>
          </p:cNvSpPr>
          <p:nvPr/>
        </p:nvSpPr>
        <p:spPr>
          <a:xfrm>
            <a:off x="240145" y="322809"/>
            <a:ext cx="7465530" cy="735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Observed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4CDBA-D6D9-B84C-B4E9-1F2C3DC68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7671" y="2506662"/>
            <a:ext cx="9042458" cy="4351338"/>
          </a:xfrm>
        </p:spPr>
        <p:txBody>
          <a:bodyPr/>
          <a:lstStyle/>
          <a:p>
            <a:r>
              <a:rPr lang="en-US" b="1" dirty="0"/>
              <a:t>Biological sequences </a:t>
            </a:r>
            <a:r>
              <a:rPr lang="en-US" dirty="0"/>
              <a:t>(DNA, RNA, protein) contain information about their underlying evolutionary processes. </a:t>
            </a:r>
          </a:p>
          <a:p>
            <a:endParaRPr lang="en-US" dirty="0"/>
          </a:p>
          <a:p>
            <a:r>
              <a:rPr lang="en-US" dirty="0"/>
              <a:t>Molecular sequences from different organisms are </a:t>
            </a:r>
            <a:r>
              <a:rPr lang="en-US" b="1" dirty="0"/>
              <a:t>not independent </a:t>
            </a:r>
            <a:r>
              <a:rPr lang="en-US" dirty="0"/>
              <a:t>because they share evolutionary history. </a:t>
            </a:r>
          </a:p>
          <a:p>
            <a:endParaRPr lang="en-US" dirty="0"/>
          </a:p>
          <a:p>
            <a:r>
              <a:rPr lang="en-US" dirty="0"/>
              <a:t>The central concept is a </a:t>
            </a:r>
            <a:r>
              <a:rPr lang="en-US" b="1" dirty="0"/>
              <a:t>genealogy</a:t>
            </a:r>
            <a:r>
              <a:rPr lang="en-US" dirty="0"/>
              <a:t>: a bifurcating tree that depicts the </a:t>
            </a:r>
            <a:r>
              <a:rPr lang="en-US" b="1" dirty="0"/>
              <a:t>ancestral relationships </a:t>
            </a:r>
            <a:r>
              <a:rPr lang="en-US" dirty="0"/>
              <a:t>of the samples.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809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58D2034-AA35-2D49-9D40-ADBC05331A12}"/>
              </a:ext>
            </a:extLst>
          </p:cNvPr>
          <p:cNvSpPr txBox="1">
            <a:spLocks/>
          </p:cNvSpPr>
          <p:nvPr/>
        </p:nvSpPr>
        <p:spPr>
          <a:xfrm>
            <a:off x="749300" y="154344"/>
            <a:ext cx="11442700" cy="955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Estimation of genealogies and phylogenies has allowed 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70EF14-9863-C338-51A8-04E1DA6A5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108" y="1192129"/>
            <a:ext cx="9144000" cy="503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686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5359583-A4DA-D64E-AE76-CBDDF40067C8}"/>
              </a:ext>
            </a:extLst>
          </p:cNvPr>
          <p:cNvSpPr txBox="1">
            <a:spLocks/>
          </p:cNvSpPr>
          <p:nvPr/>
        </p:nvSpPr>
        <p:spPr>
          <a:xfrm>
            <a:off x="658175" y="96344"/>
            <a:ext cx="8027349" cy="735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a genealogy?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2C3074-879D-C44F-B85E-48FC85977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448" y="1900833"/>
            <a:ext cx="3596071" cy="304898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E6C094A-1132-424E-ACA3-876C2115540D}"/>
              </a:ext>
            </a:extLst>
          </p:cNvPr>
          <p:cNvSpPr txBox="1">
            <a:spLocks/>
          </p:cNvSpPr>
          <p:nvPr/>
        </p:nvSpPr>
        <p:spPr>
          <a:xfrm>
            <a:off x="7300712" y="1164853"/>
            <a:ext cx="2153344" cy="735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Phylogeny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1DCB9E-49ED-4342-8017-9DF1FC6D27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21"/>
          <a:stretch/>
        </p:blipFill>
        <p:spPr>
          <a:xfrm>
            <a:off x="2237548" y="1369875"/>
            <a:ext cx="3619500" cy="357994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E89B3BE-67B1-AB41-957B-CBE914E0AA71}"/>
              </a:ext>
            </a:extLst>
          </p:cNvPr>
          <p:cNvSpPr txBox="1">
            <a:spLocks/>
          </p:cNvSpPr>
          <p:nvPr/>
        </p:nvSpPr>
        <p:spPr>
          <a:xfrm>
            <a:off x="2518506" y="1103643"/>
            <a:ext cx="2153344" cy="735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Genealogy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BC6BD1-D648-F542-A0D9-384AE63FF131}"/>
              </a:ext>
            </a:extLst>
          </p:cNvPr>
          <p:cNvSpPr txBox="1"/>
          <p:nvPr/>
        </p:nvSpPr>
        <p:spPr>
          <a:xfrm>
            <a:off x="6495512" y="5103674"/>
            <a:ext cx="417248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Tips correspond to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Usually internal nodes are not ranked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Branch lengths are in different scales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Unrooted trees are commonly analyzed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44117F-DCB0-9B4F-8DE6-9A03031EA7CF}"/>
              </a:ext>
            </a:extLst>
          </p:cNvPr>
          <p:cNvSpPr txBox="1"/>
          <p:nvPr/>
        </p:nvSpPr>
        <p:spPr>
          <a:xfrm>
            <a:off x="1972972" y="5103674"/>
            <a:ext cx="38840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Tips correspond to individuals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Internal nodes are ranked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Branch lengths are in the same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Samples are time stamped (tips)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FE2C56-B568-E749-B537-2327D01A26D2}"/>
              </a:ext>
            </a:extLst>
          </p:cNvPr>
          <p:cNvCxnSpPr/>
          <p:nvPr/>
        </p:nvCxnSpPr>
        <p:spPr>
          <a:xfrm flipV="1">
            <a:off x="5985641" y="1839623"/>
            <a:ext cx="0" cy="311019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CAF0874-F96F-6B4F-8102-CFF079A40780}"/>
              </a:ext>
            </a:extLst>
          </p:cNvPr>
          <p:cNvSpPr txBox="1"/>
          <p:nvPr/>
        </p:nvSpPr>
        <p:spPr>
          <a:xfrm>
            <a:off x="5985642" y="3240661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3617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86DC4-25CA-CB47-906C-BDAB85815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1"/>
            <a:ext cx="115189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Phylogenetics,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phylodynamics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and population genetics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4DC84-579F-7147-ADAB-63C8E34297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66925" y="1343025"/>
            <a:ext cx="3886200" cy="4351338"/>
          </a:xfrm>
        </p:spPr>
        <p:txBody>
          <a:bodyPr/>
          <a:lstStyle/>
          <a:p>
            <a:r>
              <a:rPr lang="en-US" sz="2000" b="1" dirty="0"/>
              <a:t>Phylogenetics </a:t>
            </a:r>
            <a:r>
              <a:rPr lang="en-US" sz="2000" dirty="0"/>
              <a:t>is the study of the evolutionary history of species. It seeks to determine the “family tree”.</a:t>
            </a:r>
          </a:p>
          <a:p>
            <a:pPr lvl="1"/>
            <a:r>
              <a:rPr lang="en-US" sz="1800" dirty="0"/>
              <a:t>Understanding selection</a:t>
            </a:r>
          </a:p>
          <a:p>
            <a:pPr lvl="1"/>
            <a:r>
              <a:rPr lang="en-US" sz="1800" dirty="0"/>
              <a:t>Evidence for coevolution</a:t>
            </a:r>
          </a:p>
          <a:p>
            <a:pPr lvl="1"/>
            <a:r>
              <a:rPr lang="en-US" sz="1800" dirty="0"/>
              <a:t>Pathways of trait evolution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4F7C31-4E2A-C344-8701-0A4B28ADB2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343025"/>
            <a:ext cx="3886200" cy="4351338"/>
          </a:xfrm>
        </p:spPr>
        <p:txBody>
          <a:bodyPr/>
          <a:lstStyle/>
          <a:p>
            <a:r>
              <a:rPr lang="en-US" sz="2000" b="1" dirty="0"/>
              <a:t>Phylodynamics</a:t>
            </a:r>
            <a:endParaRPr lang="en-US" sz="2000" dirty="0"/>
          </a:p>
          <a:p>
            <a:pPr lvl="1"/>
            <a:r>
              <a:rPr lang="en-US" sz="2000" dirty="0"/>
              <a:t>Attempts to enhance understanding of infectious disease dynamics using pathogen phylogenies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C90F4A-46A8-C342-B3A9-3F2130AB0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3518694"/>
            <a:ext cx="3714750" cy="2802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C6754A-79D4-414E-B8F6-B4FB5A45E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3394582"/>
            <a:ext cx="3721100" cy="292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98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86DC4-25CA-CB47-906C-BDAB85815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1" y="0"/>
            <a:ext cx="9455150" cy="1325563"/>
          </a:xfrm>
        </p:spPr>
        <p:txBody>
          <a:bodyPr/>
          <a:lstStyle/>
          <a:p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Phylodynamics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and population genetics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4DC84-579F-7147-ADAB-63C8E34297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66925" y="1343025"/>
            <a:ext cx="3886200" cy="4351338"/>
          </a:xfrm>
        </p:spPr>
        <p:txBody>
          <a:bodyPr/>
          <a:lstStyle/>
          <a:p>
            <a:r>
              <a:rPr lang="en-US" sz="2000" b="1" dirty="0"/>
              <a:t>For rapidly evolving organisms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4F7C31-4E2A-C344-8701-0A4B28ADB2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343025"/>
            <a:ext cx="3886200" cy="4351338"/>
          </a:xfrm>
        </p:spPr>
        <p:txBody>
          <a:bodyPr/>
          <a:lstStyle/>
          <a:p>
            <a:r>
              <a:rPr lang="en-US" sz="2000" b="1" dirty="0"/>
              <a:t>For slowly evolving organisms</a:t>
            </a:r>
            <a:endParaRPr lang="en-US" sz="2000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BB655D-CAC0-194F-BFD7-2F82AAD18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155" y="1775106"/>
            <a:ext cx="6970816" cy="456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90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16477</TotalTime>
  <Words>595</Words>
  <Application>Microsoft Macintosh PowerPoint</Application>
  <PresentationFormat>Widescreen</PresentationFormat>
  <Paragraphs>112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Apple Braille Pinpoint 8 Dot</vt:lpstr>
      <vt:lpstr>Arial</vt:lpstr>
      <vt:lpstr>Calibri</vt:lpstr>
      <vt:lpstr>Calibri Light</vt:lpstr>
      <vt:lpstr>Symbol</vt:lpstr>
      <vt:lpstr>Office Theme</vt:lpstr>
      <vt:lpstr>Module 4: Evolutionary Dynamics and Molecular Epidemiology of Viruses</vt:lpstr>
      <vt:lpstr>Logistics</vt:lpstr>
      <vt:lpstr>Evolutionary dynamics and molecular epidemiology of viruses</vt:lpstr>
      <vt:lpstr>PowerPoint Presentation</vt:lpstr>
      <vt:lpstr>PowerPoint Presentation</vt:lpstr>
      <vt:lpstr>PowerPoint Presentation</vt:lpstr>
      <vt:lpstr>PowerPoint Presentation</vt:lpstr>
      <vt:lpstr>Phylogenetics, phylodynamics and population genetics</vt:lpstr>
      <vt:lpstr>Phylodynamics and population genetics</vt:lpstr>
      <vt:lpstr>Statistical phylogenetics seeks to infer the phylogeny from molecular data</vt:lpstr>
      <vt:lpstr>Phylodynamic patterns inform about selection and population structure</vt:lpstr>
      <vt:lpstr>PowerPoint Presentation</vt:lpstr>
      <vt:lpstr>PowerPoint Presentation</vt:lpstr>
      <vt:lpstr>Example 1: Hepatitis C in Egypt</vt:lpstr>
      <vt:lpstr>Example 1: Hepatitis C in Egypt</vt:lpstr>
      <vt:lpstr>Example 1: Hepatitis C in Egypt</vt:lpstr>
      <vt:lpstr>Example 2: Influenza in NY</vt:lpstr>
      <vt:lpstr>Bayesian Evolutionary Analysis by Sampling Trees</vt:lpstr>
      <vt:lpstr>Frequentist vs Bayesian Inference</vt:lpstr>
      <vt:lpstr>PowerPoint Presentation</vt:lpstr>
      <vt:lpstr>PowerPoint Presentation</vt:lpstr>
      <vt:lpstr>Example: Poisson-Gamma</vt:lpstr>
      <vt:lpstr>Example: Poisson-Gamma</vt:lpstr>
      <vt:lpstr>Bayesian Evolutionary Analysis by Sampling Trees</vt:lpstr>
      <vt:lpstr>Bayesian Evolutionary Analysis by Sampling Trees</vt:lpstr>
      <vt:lpstr>Bayesian Evolutionary Analysis by Sampling Trees</vt:lpstr>
      <vt:lpstr>Markov Chain Monte Carlo </vt:lpstr>
      <vt:lpstr>PowerPoint Presentation</vt:lpstr>
      <vt:lpstr>PowerPoint Presentation</vt:lpstr>
      <vt:lpstr>PowerPoint Presentation</vt:lpstr>
      <vt:lpstr>PowerPoint Presentation</vt:lpstr>
      <vt:lpstr>Book references</vt:lpstr>
      <vt:lpstr>Recent review papers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 Palacios</dc:creator>
  <cp:lastModifiedBy>Mueller, Nicola F</cp:lastModifiedBy>
  <cp:revision>288</cp:revision>
  <cp:lastPrinted>2020-07-23T19:32:21Z</cp:lastPrinted>
  <dcterms:created xsi:type="dcterms:W3CDTF">2019-09-20T04:33:17Z</dcterms:created>
  <dcterms:modified xsi:type="dcterms:W3CDTF">2023-07-11T16:14:30Z</dcterms:modified>
</cp:coreProperties>
</file>